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93" r:id="rId4"/>
    <p:sldId id="257" r:id="rId5"/>
    <p:sldId id="315" r:id="rId6"/>
    <p:sldId id="31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0" r:id="rId21"/>
    <p:sldId id="301" r:id="rId22"/>
    <p:sldId id="303" r:id="rId23"/>
    <p:sldId id="305" r:id="rId24"/>
    <p:sldId id="307" r:id="rId25"/>
    <p:sldId id="308" r:id="rId26"/>
    <p:sldId id="309" r:id="rId27"/>
    <p:sldId id="310" r:id="rId28"/>
    <p:sldId id="311" r:id="rId29"/>
    <p:sldId id="274" r:id="rId30"/>
    <p:sldId id="275" r:id="rId31"/>
    <p:sldId id="312" r:id="rId32"/>
    <p:sldId id="314" r:id="rId33"/>
    <p:sldId id="31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C449-59BC-48EF-BAA1-572EF3C1FA88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CE3B7-056D-44CB-827B-17C0A2EF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940087-9FCB-4680-9449-EDCC0F9F1F4B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89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70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20B24-BB62-4AEB-BEC1-6072FE9ED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0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83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0975" indent="-300374"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1503" indent="-240300"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82103" indent="-240300"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62702" indent="-240300"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43304" indent="-240300" defTabSz="977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3906" indent="-240300" defTabSz="977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4507" indent="-240300" defTabSz="977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85106" indent="-240300" defTabSz="977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77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B58B6-AA9D-418F-B195-4874B5550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78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4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0975" indent="-300374"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1503" indent="-240300"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82103" indent="-240300"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62702" indent="-240300" defTabSz="97789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43304" indent="-240300" defTabSz="977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3906" indent="-240300" defTabSz="977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4507" indent="-240300" defTabSz="977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85106" indent="-240300" defTabSz="977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77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7BDD9-E742-449C-B41D-9A69F2DE53C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78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1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>
            <a:extLst>
              <a:ext uri="{FF2B5EF4-FFF2-40B4-BE49-F238E27FC236}">
                <a16:creationId xmlns:a16="http://schemas.microsoft.com/office/drawing/2014/main" id="{B4F8A3C8-BD0D-43F7-90A8-E3D825567F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>
            <a:extLst>
              <a:ext uri="{FF2B5EF4-FFF2-40B4-BE49-F238E27FC236}">
                <a16:creationId xmlns:a16="http://schemas.microsoft.com/office/drawing/2014/main" id="{50357974-2682-4F16-8BEE-BD59A4637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41315" name="Slide Number Placeholder 3">
            <a:extLst>
              <a:ext uri="{FF2B5EF4-FFF2-40B4-BE49-F238E27FC236}">
                <a16:creationId xmlns:a16="http://schemas.microsoft.com/office/drawing/2014/main" id="{ABEBB2CB-6E41-4F7A-AAC9-29289E704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1363" indent="-284163" defTabSz="93027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1413" indent="-228600" defTabSz="93027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97025" indent="-227013" defTabSz="93027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4225" indent="-228600" defTabSz="93027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1425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68625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5825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3025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05D8B5C-3474-411C-B13A-CBC78E274128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3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>
            <a:extLst>
              <a:ext uri="{FF2B5EF4-FFF2-40B4-BE49-F238E27FC236}">
                <a16:creationId xmlns:a16="http://schemas.microsoft.com/office/drawing/2014/main" id="{90B05542-B5FA-4314-A7AE-1DECF5D337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>
            <a:extLst>
              <a:ext uri="{FF2B5EF4-FFF2-40B4-BE49-F238E27FC236}">
                <a16:creationId xmlns:a16="http://schemas.microsoft.com/office/drawing/2014/main" id="{56D83B93-9189-4DCF-B717-6FF0A7349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49507" name="Slide Number Placeholder 3">
            <a:extLst>
              <a:ext uri="{FF2B5EF4-FFF2-40B4-BE49-F238E27FC236}">
                <a16:creationId xmlns:a16="http://schemas.microsoft.com/office/drawing/2014/main" id="{457CA7EF-8F4B-4C45-9F6B-8832B5A7C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1363" indent="-28416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1413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97025" indent="-22701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4225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14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686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58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30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A24C72B-A763-4EDE-8067-79C1F4BDB5B4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28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>
            <a:extLst>
              <a:ext uri="{FF2B5EF4-FFF2-40B4-BE49-F238E27FC236}">
                <a16:creationId xmlns:a16="http://schemas.microsoft.com/office/drawing/2014/main" id="{D31FAD5B-9995-4814-A810-44B623645A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>
            <a:extLst>
              <a:ext uri="{FF2B5EF4-FFF2-40B4-BE49-F238E27FC236}">
                <a16:creationId xmlns:a16="http://schemas.microsoft.com/office/drawing/2014/main" id="{9885A07A-D699-4F2F-B92C-8CFE2A28B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3603" name="Slide Number Placeholder 3">
            <a:extLst>
              <a:ext uri="{FF2B5EF4-FFF2-40B4-BE49-F238E27FC236}">
                <a16:creationId xmlns:a16="http://schemas.microsoft.com/office/drawing/2014/main" id="{FA0AF6AA-E7EC-47A5-8D04-5D2F44EFE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1363" indent="-28416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1413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97025" indent="-22701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4225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14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686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58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30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16C06C76-F6CE-4940-B537-B8E8AD593743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82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A714D3F2-B901-4823-A432-CB7C74A57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ED8C3917-0D89-4A9F-B7BB-0E83CAA3D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4FD2AD7F-CBEC-4005-9298-870FDD803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1363" indent="-28416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1413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97025" indent="-22701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4225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14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686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58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30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504E2E7-4B5F-4AE9-8041-E975C0936BD3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34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FBF3DBE6-66E3-4315-8C35-522846216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0D25A5B8-F3FE-4292-960F-A1614D173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D8F2F8CF-E295-43A1-971B-89EE0ACEF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1363" indent="-28416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1413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97025" indent="-22701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4225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14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686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58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30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BD6F332-E37F-497E-8220-CB59D6BB2A6C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90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>
            <a:extLst>
              <a:ext uri="{FF2B5EF4-FFF2-40B4-BE49-F238E27FC236}">
                <a16:creationId xmlns:a16="http://schemas.microsoft.com/office/drawing/2014/main" id="{E6E6E0CF-9AF4-4E17-A7AC-37F7FF16C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Notes Placeholder 2">
            <a:extLst>
              <a:ext uri="{FF2B5EF4-FFF2-40B4-BE49-F238E27FC236}">
                <a16:creationId xmlns:a16="http://schemas.microsoft.com/office/drawing/2014/main" id="{709F09FC-1B07-47CA-80C1-4F42DA77A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9747" name="Slide Number Placeholder 3">
            <a:extLst>
              <a:ext uri="{FF2B5EF4-FFF2-40B4-BE49-F238E27FC236}">
                <a16:creationId xmlns:a16="http://schemas.microsoft.com/office/drawing/2014/main" id="{6A5740DD-84F0-421D-9AD8-BE350C3DE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1363" indent="-28416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1413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97025" indent="-22701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4225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14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686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58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30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8E36A5E-CC42-4D55-A4EC-A2AE2A440811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23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>
            <a:extLst>
              <a:ext uri="{FF2B5EF4-FFF2-40B4-BE49-F238E27FC236}">
                <a16:creationId xmlns:a16="http://schemas.microsoft.com/office/drawing/2014/main" id="{0CA71F70-0F8C-4186-B367-412B78D847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id="{6060F186-1DAF-4048-8E7B-218A23FB1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id="{ED0DAF6C-6864-427E-89BC-0AA3DAFA2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1363" indent="-28416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1413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97025" indent="-227013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4225" indent="-228600" defTabSz="9382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14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686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58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3025" indent="-228600" defTabSz="938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ED2BD95-57D5-44A0-ACE2-CF0B7603A751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0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DE82C-F1C0-4B82-AF6D-B66642ABD324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60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70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C477E-4A75-44E0-87C9-FC4F34791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0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9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1697" indent="-2852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659" indent="-228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9088" indent="-228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5518" indent="-228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946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376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4805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1234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3E01-76A8-4C3F-BB0E-78E65939DC72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52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201" indent="-300846" defTabSz="979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3389" indent="-240678" defTabSz="979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4743" indent="-240678" defTabSz="979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66099" indent="-240678" defTabSz="979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47454" indent="-240678" defTabSz="979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128811" indent="-240678" defTabSz="979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610166" indent="-240678" defTabSz="979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91520" indent="-240678" defTabSz="979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794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B9E76-D8EF-4E9E-B76B-397EF94C51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94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7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71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31D94-494A-4D34-970A-999CAD1CC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1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51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71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721F0-B550-4339-893A-E9800AB94A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1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08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70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20B24-BB62-4AEB-BEC1-6072FE9ED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0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444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70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2C589-EB91-4D95-BEDF-9310F4C1EE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0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9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5CB4-85C4-49AA-A35C-76830A1763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26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8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0975" indent="-300374" defTabSz="9778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1503" indent="-240300" defTabSz="9778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2103" indent="-240300" defTabSz="9778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62702" indent="-240300" defTabSz="9778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43304" indent="-240300" defTabSz="9778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123906" indent="-240300" defTabSz="9778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604507" indent="-240300" defTabSz="9778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85106" indent="-240300" defTabSz="9778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77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57593-220C-4464-9F9C-A87CE98A74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78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1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1EAD-1412-4381-A070-42D8F5788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B04E-B648-4E9F-AF5E-A66F632A6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99A7-DD07-4F88-AD6A-ED4B5F42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FCAB-F908-423A-B2A3-6ADFDE25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011D-8B81-4C06-BA72-CE90E55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8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10B9-9F9A-4EAB-BB70-6152839C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EDF86-A974-48CC-AA9D-F212071E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8950-D556-409C-8CA4-6173B0D0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A83AA-5CA1-45DC-9057-D02EF216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CA4B-A139-42DD-990A-EC414665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3B33A-855A-4CF3-BE55-7C5AC65E7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EBEEC-757F-447F-82F0-7B0FB4C26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5F08-2D69-4300-A5DA-6F2F4577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D0F5-3C94-45B6-A5DD-5869AA6B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0065F-CC45-436D-B93E-AA13896B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3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672-5891-497A-8FC5-0E03FA096500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45F2-83CE-4B6B-ADAE-097F2AFF4490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0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6FBB-BB44-482E-AA98-97DE9A14988E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9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823-7C90-48B1-8442-F0927751CFA9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09C-1EF4-447E-ABF2-A832E831C035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1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42D9-5651-41DE-91C8-59C6178D16C1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32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6843-83A2-4FBC-B0BA-BEFCC62DA48C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79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FCD-5925-4441-84D2-85B93908D6B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0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A74E-13EE-4AF3-ABC9-A40EE89E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5D24-29A1-4EB0-A82C-309DD83B9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C557-7390-4CE0-8911-675619BD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1A0F-534A-478E-ADE6-82690076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7FCB-81E6-4897-B4AB-22BD4C41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5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1829-FCC3-43A9-A9CD-BFBE10151FF6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9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FEB8-6F69-4F29-B068-C56F42C515B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4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8FF5-015B-4CB1-94B5-F394B98C02EA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67F1-BC1D-421C-B606-76B89F14D116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249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5ABB-96CF-4C8E-A1D7-5CDBD0AFCFDF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77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168-F3F9-4747-B550-AD0DBA0CB32E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06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8A2A-107E-4758-8AAD-5AA36459FDE8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B9B-4076-43B0-8E39-456B7B4D9BB2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40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FB5C-D848-452B-B7D2-D81E20281FDC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550C-2E79-4AE9-9919-A57FAC62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C4D86-BFD3-4DC8-84DA-CD5F45640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B2499-450A-474C-882D-E5BB2F25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5D7B6-EA87-408C-BA56-04B26792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C94DB-5D10-4FDD-A349-379BB5F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4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6BD7-D177-4074-A389-0A5E9BD7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5C99-65F1-49DB-A149-7EDDFFF8C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22A53-C2CF-4190-81BA-A21EB0436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5E39E-759A-4A76-A3D1-26F95DC2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A19CE-DA3F-4FF7-BC0F-B3225A24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53B1-1140-4AD9-AA59-AC569A0F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1229-CBD8-4047-ABDA-2FADA5D7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F9B50-E419-4314-A4FE-C899C5B1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60076-CACA-40D8-A003-FB605D3A5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D2AB0-CB76-429C-BED8-ABE754173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BAA06-1D5D-43C5-917B-8F8757D39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5C4D4-1782-4CD9-8C3A-B01206FC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93B26-A1AB-4B84-8D60-9C24F3CD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DF04A-67E0-4031-BBE8-22BEB2EA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4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50FB-3CB5-42A6-BD60-F5F0B304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E4A1-F71C-4190-86A2-85B69363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452BF-AF23-49BD-A0ED-8D81F8E2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942E3-2D0C-49B9-9BA2-E5421394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7D1CA-C7ED-46B8-9D3F-C4818CE6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0E038-1D3A-47DE-828E-353367C1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08ACE-DF1A-4159-BFC1-97E6FA68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9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C081-40B7-43D1-8D90-C3B94EFE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ADD41-505F-4763-A4A5-569F0A3F7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20C7-CF81-407E-938E-7B53EF93F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7E138-A157-4959-8A12-BB83C513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8B43D-F292-4AA4-BAA9-11DE30BA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46AB2-EDDE-4F97-86D2-F42DE1A8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9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4A91-EB76-4ED9-B81B-C66C4A0A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D27D5-93DF-45C7-9823-C48CA6D4D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F55D0-2E53-476D-A9C7-B6AEF13D6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9B100-2BD1-41E4-93F5-D8531595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D5DBE-CB78-4FCE-9186-FCD4E3D6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AE271-FC0C-423D-8D0F-9DCCFAE2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6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5DD07-3794-48FB-948A-BC475B72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A403C-CFFA-44FC-96D6-95D853F96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D3B4-382A-4359-82C9-A5FF05D7C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3889-E613-4AC2-8336-8E50E2F44C27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80D13-E447-4A6A-A82D-C349A6238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1E4E5-E97C-4FBB-8C09-DEDF4F190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656D-2DAA-465A-AD1C-E725EB338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4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tx2">
                <a:lumMod val="30000"/>
                <a:lumOff val="7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755CB2-9E56-4874-9C7D-7101B29A4326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53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69A06-FB3D-45A5-8C33-9B3DE7EAF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r="43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1DE5FCB-3FFD-4561-B3C1-C7BE5921E0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9EB556-C279-4595-81F3-38C72EBA6BD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34093C-DC7E-4532-99E0-AA7204578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York Community College Trustees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B5828-6F32-4B42-AC44-E517FAE7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4" y="965198"/>
            <a:ext cx="3495675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Narcisa A. Polonio, Ed.D.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Executive Vice President for Research, Education and Board Services</a:t>
            </a:r>
          </a:p>
          <a:p>
            <a:pPr algn="r"/>
            <a:r>
              <a:rPr lang="en-US" sz="2200" b="1" dirty="0">
                <a:solidFill>
                  <a:schemeClr val="accent1"/>
                </a:solidFill>
              </a:rPr>
              <a:t>Association of Community College Trustees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Washington, DC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October 20, 2017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4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665480"/>
            <a:ext cx="10953749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The Goal Should Be: Work as a Team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38174" y="1856105"/>
            <a:ext cx="10953749" cy="4389120"/>
          </a:xfrm>
        </p:spPr>
        <p:txBody>
          <a:bodyPr>
            <a:normAutofit lnSpcReduction="10000"/>
          </a:bodyPr>
          <a:lstStyle/>
          <a:p>
            <a:pPr eaLnBrk="1" hangingPunct="1">
              <a:buClrTx/>
            </a:pPr>
            <a:r>
              <a:rPr lang="en-US" sz="2800" dirty="0"/>
              <a:t>Support the President &amp; Board Partnership</a:t>
            </a:r>
          </a:p>
          <a:p>
            <a:pPr eaLnBrk="1" hangingPunct="1">
              <a:buClrTx/>
            </a:pPr>
            <a:r>
              <a:rPr lang="en-US" sz="2800" dirty="0"/>
              <a:t>Make evaluation a rewarding experience</a:t>
            </a:r>
          </a:p>
          <a:p>
            <a:pPr eaLnBrk="1" hangingPunct="1">
              <a:buClrTx/>
            </a:pPr>
            <a:r>
              <a:rPr lang="en-US" sz="2800" dirty="0"/>
              <a:t>Strengthen and build a harmonious Board/President relationship</a:t>
            </a:r>
          </a:p>
          <a:p>
            <a:pPr eaLnBrk="1" hangingPunct="1">
              <a:buClrTx/>
            </a:pPr>
            <a:r>
              <a:rPr lang="en-US" sz="2800" dirty="0"/>
              <a:t>Clarify expectations of board and president</a:t>
            </a:r>
          </a:p>
          <a:p>
            <a:pPr eaLnBrk="1" hangingPunct="1">
              <a:buClrTx/>
            </a:pPr>
            <a:r>
              <a:rPr lang="en-US" sz="2800" dirty="0"/>
              <a:t>Learn as a team</a:t>
            </a:r>
          </a:p>
          <a:p>
            <a:pPr eaLnBrk="1" hangingPunct="1">
              <a:buClrTx/>
            </a:pPr>
            <a:r>
              <a:rPr lang="en-US" sz="2800" dirty="0"/>
              <a:t>Be clear on expectations and time frame</a:t>
            </a:r>
          </a:p>
          <a:p>
            <a:pPr eaLnBrk="1" hangingPunct="1">
              <a:buClrTx/>
            </a:pPr>
            <a:r>
              <a:rPr lang="en-US" sz="2800" dirty="0"/>
              <a:t>Fulfill contractual obligations</a:t>
            </a:r>
          </a:p>
          <a:p>
            <a:pPr eaLnBrk="1" hangingPunct="1">
              <a:buClrTx/>
            </a:pPr>
            <a:r>
              <a:rPr lang="en-US" sz="2800" dirty="0"/>
              <a:t>Develop a positive climate for growth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E821D-A426-4F79-A8A8-F999D70EB182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BCBBE-1800-4213-9FFE-029E32F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6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6607" y="831850"/>
            <a:ext cx="8637588" cy="7016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cs typeface="Arial" panose="020B0604020202020204" pitchFamily="34" charset="0"/>
              </a:rPr>
              <a:t>Good to Great Team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37" y="1390651"/>
            <a:ext cx="4257813" cy="2326492"/>
          </a:xfrm>
          <a:prstGeom prst="rect">
            <a:avLst/>
          </a:prstGeom>
        </p:spPr>
      </p:pic>
      <p:sp>
        <p:nvSpPr>
          <p:cNvPr id="19460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57225" y="1812143"/>
            <a:ext cx="10934700" cy="3810000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en-US" sz="2400" b="1" dirty="0">
                <a:cs typeface="Arial" panose="020B0604020202020204" pitchFamily="34" charset="0"/>
              </a:rPr>
              <a:t>Reflect on roles and responsibilities</a:t>
            </a:r>
          </a:p>
          <a:p>
            <a:pPr eaLnBrk="1" hangingPunct="1">
              <a:buClrTx/>
            </a:pPr>
            <a:r>
              <a:rPr lang="en-US" sz="2400" b="1" dirty="0">
                <a:cs typeface="Arial" panose="020B0604020202020204" pitchFamily="34" charset="0"/>
              </a:rPr>
              <a:t>Conduct in a professional manner</a:t>
            </a:r>
          </a:p>
          <a:p>
            <a:pPr eaLnBrk="1" hangingPunct="1">
              <a:buClrTx/>
            </a:pPr>
            <a:r>
              <a:rPr lang="en-US" sz="2400" b="1" dirty="0">
                <a:cs typeface="Arial" panose="020B0604020202020204" pitchFamily="34" charset="0"/>
              </a:rPr>
              <a:t>Base on mutual decisions</a:t>
            </a:r>
          </a:p>
          <a:p>
            <a:pPr eaLnBrk="1" hangingPunct="1">
              <a:buClrTx/>
            </a:pPr>
            <a:r>
              <a:rPr lang="en-US" sz="2400" b="1" dirty="0">
                <a:cs typeface="Arial" panose="020B0604020202020204" pitchFamily="34" charset="0"/>
              </a:rPr>
              <a:t>Strengthen leadership</a:t>
            </a:r>
          </a:p>
          <a:p>
            <a:pPr eaLnBrk="1" hangingPunct="1">
              <a:buClrTx/>
            </a:pPr>
            <a:r>
              <a:rPr lang="en-US" sz="2400" b="1" dirty="0">
                <a:cs typeface="Arial" panose="020B0604020202020204" pitchFamily="34" charset="0"/>
              </a:rPr>
              <a:t>Enable the office of the president</a:t>
            </a:r>
          </a:p>
          <a:p>
            <a:pPr eaLnBrk="1" hangingPunct="1">
              <a:buClrTx/>
            </a:pPr>
            <a:r>
              <a:rPr lang="en-US" sz="2400" b="1" dirty="0">
                <a:cs typeface="Arial" panose="020B0604020202020204" pitchFamily="34" charset="0"/>
              </a:rPr>
              <a:t>Focus on both short-term and long-term interests of the institution </a:t>
            </a:r>
          </a:p>
          <a:p>
            <a:pPr eaLnBrk="1" hangingPunct="1">
              <a:buClrTx/>
            </a:pPr>
            <a:r>
              <a:rPr lang="en-US" sz="2400" b="1" dirty="0">
                <a:cs typeface="Arial" panose="020B0604020202020204" pitchFamily="34" charset="0"/>
              </a:rPr>
              <a:t>Be open and value each contribution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BE6A9-CFF4-41B2-9CC1-5A82CEFC488D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E1431C-57A0-4EB2-8D86-C7E2F0A5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4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7225" y="600075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sz="4400" u="sng" dirty="0">
                <a:solidFill>
                  <a:schemeClr val="bg1"/>
                </a:solidFill>
                <a:cs typeface="Arial" panose="020B0604020202020204" pitchFamily="34" charset="0"/>
              </a:rPr>
              <a:t>Questions</a:t>
            </a:r>
            <a:endParaRPr lang="en-US" u="sng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4350" y="1781175"/>
            <a:ext cx="10972800" cy="5076825"/>
          </a:xfrm>
        </p:spPr>
        <p:txBody>
          <a:bodyPr>
            <a:normAutofit/>
          </a:bodyPr>
          <a:lstStyle/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Should the faculty and staff  be involved?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Is a 360</a:t>
            </a:r>
            <a:r>
              <a:rPr lang="en-US" baseline="30000" dirty="0">
                <a:cs typeface="Arial" panose="020B0604020202020204" pitchFamily="34" charset="0"/>
              </a:rPr>
              <a:t>o</a:t>
            </a:r>
            <a:r>
              <a:rPr lang="en-US" dirty="0">
                <a:cs typeface="Arial" panose="020B0604020202020204" pitchFamily="34" charset="0"/>
              </a:rPr>
              <a:t> appraisal</a:t>
            </a:r>
            <a:r>
              <a:rPr lang="en-US" baseline="3000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a reasonable way to go?  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What other methods are used in higher education?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Is the appraisal approach appropriate for a higher education environment?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How does a Board assess the President without it ending up on the front page of the newspaper?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How often should the CEO be evaluated?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What criteria should be used?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How should information be gathered?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What should be done with the evaluation results?</a:t>
            </a:r>
          </a:p>
          <a:p>
            <a:pPr marL="230188" indent="-230188">
              <a:spcBef>
                <a:spcPts val="650"/>
              </a:spcBef>
              <a:buClrTx/>
            </a:pPr>
            <a:r>
              <a:rPr lang="en-US" dirty="0">
                <a:cs typeface="Arial" panose="020B0604020202020204" pitchFamily="34" charset="0"/>
              </a:rPr>
              <a:t>What are the implications on the contract and compensation?</a:t>
            </a:r>
          </a:p>
          <a:p>
            <a:pPr algn="r">
              <a:spcBef>
                <a:spcPts val="650"/>
              </a:spcBef>
              <a:buNone/>
            </a:pPr>
            <a:r>
              <a:rPr lang="en-US" sz="1300" dirty="0">
                <a:solidFill>
                  <a:schemeClr val="bg1"/>
                </a:solidFill>
                <a:cs typeface="Arial" panose="020B0604020202020204" pitchFamily="34" charset="0"/>
              </a:rPr>
              <a:t>Source: Cindra Smith, </a:t>
            </a:r>
            <a:r>
              <a:rPr lang="en-US" sz="1300" i="1" dirty="0">
                <a:solidFill>
                  <a:schemeClr val="bg1"/>
                </a:solidFill>
                <a:cs typeface="Arial" panose="020B0604020202020204" pitchFamily="34" charset="0"/>
              </a:rPr>
              <a:t>Trustee Handbook</a:t>
            </a:r>
            <a:r>
              <a:rPr lang="en-US" sz="1300" dirty="0">
                <a:solidFill>
                  <a:schemeClr val="bg1"/>
                </a:solidFill>
                <a:cs typeface="Arial" panose="020B0604020202020204" pitchFamily="34" charset="0"/>
              </a:rPr>
              <a:t>, ACCT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74662-6C43-4A22-A5AD-63A12BA9BD3A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D5B24-80BB-488D-A13B-9D8747C8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7268" y="5941854"/>
            <a:ext cx="1142245" cy="669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2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05900" y="2717980"/>
          <a:ext cx="2209800" cy="304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209800" imgH="2628900" progId="">
                  <p:embed/>
                </p:oleObj>
              </mc:Choice>
              <mc:Fallback>
                <p:oleObj name="Clip" r:id="rId2" imgW="2209800" imgH="2628900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5900" y="2717980"/>
                        <a:ext cx="2209800" cy="3047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90550" y="523875"/>
            <a:ext cx="8229600" cy="95701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Process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0550" y="1752601"/>
            <a:ext cx="8820150" cy="4648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Focus on priorities</a:t>
            </a: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Cover as many different topics as you can</a:t>
            </a: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Involve the president</a:t>
            </a: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Involve all of the board</a:t>
            </a: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Focus on the positive</a:t>
            </a: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Think long-term</a:t>
            </a: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Understand the complexity of the presidency</a:t>
            </a: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Study leadership</a:t>
            </a: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52F61">
                  <a:lumMod val="50000"/>
                </a:srgb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Study how other colleges conduct presidential evaluations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9AB7B-3D78-49F4-9317-D81E204E945E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F2E116-306A-49B1-B4BB-2DE75861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577" y="5765202"/>
            <a:ext cx="1142245" cy="669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1104900"/>
            <a:ext cx="10772775" cy="856488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bg1"/>
                </a:solidFill>
                <a:cs typeface="Arial" panose="020B0604020202020204" pitchFamily="34" charset="0"/>
              </a:rPr>
              <a:t>What We Have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825" y="2266951"/>
            <a:ext cx="8220075" cy="4005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cs typeface="Arial" panose="020B0604020202020204" pitchFamily="34" charset="0"/>
              </a:rPr>
              <a:t>The Process Should Be: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Comprehensive and include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The Status of the College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The President’s Self-evaluation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The Board Evaluation of the president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Timely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Fair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Collaborative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1723645"/>
            <a:ext cx="3200400" cy="2400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159AF-73BA-4798-ADCD-197B64406FD2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F6EA1-B562-45DE-B6B4-920E54C1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647700"/>
            <a:ext cx="7696200" cy="66091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4000" dirty="0">
                <a:solidFill>
                  <a:schemeClr val="bg1"/>
                </a:solidFill>
                <a:cs typeface="Arial" panose="020B0604020202020204" pitchFamily="34" charset="0"/>
              </a:rPr>
              <a:t>Checklist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504950"/>
            <a:ext cx="10972800" cy="426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Arial" panose="020B0604020202020204" pitchFamily="34" charset="0"/>
              </a:rPr>
              <a:t>President Contract –Parameters and expectations; terms; contractual and legal requirements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Arial" panose="020B0604020202020204" pitchFamily="34" charset="0"/>
              </a:rPr>
              <a:t>Planning &amp; Timeline – How often?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Arial" panose="020B0604020202020204" pitchFamily="34" charset="0"/>
              </a:rPr>
              <a:t>Process – Who should be involved?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Arial" panose="020B0604020202020204" pitchFamily="34" charset="0"/>
              </a:rPr>
              <a:t>Instrument and Documentation – Use data and supporting information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Arial" panose="020B0604020202020204" pitchFamily="34" charset="0"/>
              </a:rPr>
              <a:t>Discussion and Consensus – Share information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Arial" panose="020B0604020202020204" pitchFamily="34" charset="0"/>
              </a:rPr>
              <a:t>Formal Agreements and Next Steps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09428-346D-4FBA-B6FB-794B0E2197BF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87A66-A30A-4B5C-9839-257E1688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6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8175" y="885825"/>
            <a:ext cx="8229600" cy="6278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Examples of Assessment Categories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420600" y="3810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BBB59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BBB59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BBB59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2F6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75" y="1676401"/>
            <a:ext cx="96431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Institutional Performance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Committed Leadership focused on Student Success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Organizational Strategy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Institutional Leadership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External Relations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Community Engagement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Partnerships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Communications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Budgetary/Fiscal Management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Board-President Relations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Fundraising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Specific Performance Goals for the Up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coming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E92D9-773B-4CD6-929D-102BAEF86CFF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B58EE-3CE0-4258-BF14-56D0EFC9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8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4" y="735657"/>
            <a:ext cx="10239376" cy="990600"/>
          </a:xfrm>
        </p:spPr>
        <p:txBody>
          <a:bodyPr>
            <a:noAutofit/>
          </a:bodyPr>
          <a:lstStyle/>
          <a:p>
            <a:pPr marL="54864"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Presidential Performance Assessment Instrument</a:t>
            </a:r>
            <a:b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cs typeface="Arial" panose="020B0604020202020204" pitchFamily="34" charset="0"/>
              </a:rPr>
              <a:t>Input from All Trustees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42924" y="2162175"/>
            <a:ext cx="11191875" cy="40290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cs typeface="Arial" panose="020B0604020202020204" pitchFamily="34" charset="0"/>
              </a:rPr>
              <a:t>Respondents rate the president’s performance according to a 5-point scale: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1200" dirty="0"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5=Significantly Exceeds Expectations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4=Exceeds Some Expectations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3=Meets Expectations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2=Meets Some Expectations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1=Does Not Meet Expectations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Don’t Know</a:t>
            </a:r>
            <a:endParaRPr lang="en-US" altLang="en-US" sz="12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77EAE-C1D4-4394-B48C-0AEEC913C102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620F1-C220-4718-8B78-DB2E49D1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3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2" y="419100"/>
            <a:ext cx="8153400" cy="838200"/>
          </a:xfrm>
        </p:spPr>
        <p:txBody>
          <a:bodyPr>
            <a:normAutofit/>
          </a:bodyPr>
          <a:lstStyle/>
          <a:p>
            <a:pPr marL="54864">
              <a:defRPr/>
            </a:pP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Sample Assessment Items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76262" y="1838325"/>
            <a:ext cx="10963275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800" b="1" u="sng" dirty="0">
                <a:cs typeface="Arial" panose="020B0604020202020204" pitchFamily="34" charset="0"/>
              </a:rPr>
              <a:t>Institutional Performance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Provides effective leadership in establishing and maintaining excellent student services.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800" b="1" u="sng" dirty="0">
                <a:cs typeface="Arial" panose="020B0604020202020204" pitchFamily="34" charset="0"/>
              </a:rPr>
              <a:t>Institutional Leadership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Implements College operations pursuant to policy, statutes, and regulations.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800" b="1" u="sng" dirty="0">
                <a:cs typeface="Arial" panose="020B0604020202020204" pitchFamily="34" charset="0"/>
              </a:rPr>
              <a:t>Board-President Relations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Communicates with board members to inform and resolve issues of interest.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alt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64BF5-6BD2-48DF-9CEE-EAC60523A7F7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0DC4F-9CBA-4A50-8CED-77272745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161FA5F6-6B23-465D-8164-6CFB4FE2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17" y="438149"/>
            <a:ext cx="10600966" cy="1152525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Planning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14D1-8FBC-4C32-A060-CEBF816C3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390" y="1590674"/>
            <a:ext cx="2067464" cy="71132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>
                <a:latin typeface="+mj-lt"/>
              </a:rPr>
              <a:t>How Often?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43A12-7166-4C97-98CE-443586A31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44" y="2219325"/>
            <a:ext cx="8662555" cy="38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62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6E107-EBEB-4B7E-8DC6-B6C681841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8" r="1" b="1638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31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7" name="Object 31">
            <a:extLst>
              <a:ext uri="{FF2B5EF4-FFF2-40B4-BE49-F238E27FC236}">
                <a16:creationId xmlns:a16="http://schemas.microsoft.com/office/drawing/2014/main" id="{2DAA7CE7-2C7F-4D83-8460-ACCF8CEF6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242210"/>
              </p:ext>
            </p:extLst>
          </p:nvPr>
        </p:nvGraphicFramePr>
        <p:xfrm>
          <a:off x="7830880" y="759125"/>
          <a:ext cx="3929560" cy="467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09800" imgH="2628900" progId="">
                  <p:embed/>
                </p:oleObj>
              </mc:Choice>
              <mc:Fallback>
                <p:oleObj name="Clip" r:id="rId3" imgW="2209800" imgH="2628900" progId="">
                  <p:embed/>
                  <p:pic>
                    <p:nvPicPr>
                      <p:cNvPr id="4127" name="Object 31">
                        <a:extLst>
                          <a:ext uri="{FF2B5EF4-FFF2-40B4-BE49-F238E27FC236}">
                            <a16:creationId xmlns:a16="http://schemas.microsoft.com/office/drawing/2014/main" id="{2DAA7CE7-2C7F-4D83-8460-ACCF8CEF6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880" y="759125"/>
                        <a:ext cx="3929560" cy="4672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8" name="Rectangle 2">
            <a:extLst>
              <a:ext uri="{FF2B5EF4-FFF2-40B4-BE49-F238E27FC236}">
                <a16:creationId xmlns:a16="http://schemas.microsoft.com/office/drawing/2014/main" id="{987CB36B-82EA-491E-B260-1F4FB5721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366" y="838200"/>
            <a:ext cx="9503434" cy="78105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Plan the Process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EF2830A-25DB-4564-8D0F-3A07CE4DC4C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07366" y="1885950"/>
            <a:ext cx="7703389" cy="4463092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Study how other colleges conduct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dirty="0">
                <a:latin typeface="+mj-lt"/>
              </a:rPr>
              <a:t>    presidential evaluations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Involve the president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Involve all of the board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Focus on the positive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Think long-term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Focus on priorities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Understand the complexity of the presidency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Cover as many different topics as you can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Study leadership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061CE-0E44-44EE-86CA-AA29EC14F78B}"/>
              </a:ext>
            </a:extLst>
          </p:cNvPr>
          <p:cNvSpPr/>
          <p:nvPr/>
        </p:nvSpPr>
        <p:spPr>
          <a:xfrm>
            <a:off x="0" y="6629031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08746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EDD410D-3B27-4E2C-A818-092554F30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9393" y="293568"/>
            <a:ext cx="8229600" cy="957262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6000" b="1" dirty="0">
                <a:solidFill>
                  <a:schemeClr val="bg1"/>
                </a:solidFill>
                <a:latin typeface="+mj-lt"/>
              </a:rPr>
              <a:t>PROCESS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F7A4B2-173E-4B12-A08E-E11794AF6CF0}"/>
              </a:ext>
            </a:extLst>
          </p:cNvPr>
          <p:cNvSpPr txBox="1">
            <a:spLocks noChangeArrowheads="1"/>
          </p:cNvSpPr>
          <p:nvPr/>
        </p:nvSpPr>
        <p:spPr>
          <a:xfrm>
            <a:off x="1262332" y="125083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Focus on priorities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Cover as many different topics as you can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A48F4E-3274-4B4B-B95F-95516E39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37" y="2645203"/>
            <a:ext cx="6218481" cy="3839912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53FDC3-EDD8-4DA8-8644-4ECAD8DE9930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9762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>
            <a:extLst>
              <a:ext uri="{FF2B5EF4-FFF2-40B4-BE49-F238E27FC236}">
                <a16:creationId xmlns:a16="http://schemas.microsoft.com/office/drawing/2014/main" id="{D96B55AA-B3CD-4E94-B778-26D93C21F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1139" y="707366"/>
            <a:ext cx="8458200" cy="914400"/>
          </a:xfrm>
        </p:spPr>
        <p:txBody>
          <a:bodyPr>
            <a:normAutofit fontScale="90000"/>
          </a:bodyPr>
          <a:lstStyle/>
          <a:p>
            <a:pPr marL="53975"/>
            <a:r>
              <a:rPr lang="en-US" altLang="en-US" sz="3200" b="1" dirty="0">
                <a:solidFill>
                  <a:schemeClr val="bg1"/>
                </a:solidFill>
              </a:rPr>
              <a:t>Collect Input from All Trustees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Presidential Performance Instrument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46B33D4-7222-48C4-9C5B-EC361B6CF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1139" y="1955320"/>
            <a:ext cx="8229600" cy="4572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2800" b="1" u="sng" dirty="0"/>
              <a:t>Performance Rating Scale: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2800" dirty="0"/>
              <a:t>5-Significantly Exceeds Expectations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2800" dirty="0"/>
              <a:t>4-Exceeds Some Expectations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2800" dirty="0"/>
              <a:t>3-Meets Expectations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2800" dirty="0"/>
              <a:t>2-Meets Some Expectations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2800" dirty="0"/>
              <a:t>1-Does Not Meet Expectations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2800" dirty="0"/>
              <a:t>Don’t Know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en-US" sz="18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2400" dirty="0"/>
              <a:t>To get numerical averages, respondents might be asked to rate the statement according to a scale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0F9A6-DDF3-40F0-AB53-8FA7DEF7DF8C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3532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BB778-63CE-4CEF-8231-E313367E8C64}"/>
              </a:ext>
            </a:extLst>
          </p:cNvPr>
          <p:cNvSpPr txBox="1"/>
          <p:nvPr/>
        </p:nvSpPr>
        <p:spPr>
          <a:xfrm>
            <a:off x="731806" y="696583"/>
            <a:ext cx="10715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Sample Layout of Assessment Averages</a:t>
            </a:r>
          </a:p>
        </p:txBody>
      </p:sp>
      <p:pic>
        <p:nvPicPr>
          <p:cNvPr id="152579" name="Picture 6">
            <a:extLst>
              <a:ext uri="{FF2B5EF4-FFF2-40B4-BE49-F238E27FC236}">
                <a16:creationId xmlns:a16="http://schemas.microsoft.com/office/drawing/2014/main" id="{2111D07D-6071-406E-A640-2FC665DB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66" y="1680624"/>
            <a:ext cx="7467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F20ED6-6A38-4450-9ABC-DB6869AF86A1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43293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7021B088-3035-4781-8C98-D729B97EC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722313"/>
            <a:ext cx="8034338" cy="762000"/>
          </a:xfrm>
        </p:spPr>
        <p:txBody>
          <a:bodyPr>
            <a:normAutofit fontScale="90000"/>
          </a:bodyPr>
          <a:lstStyle/>
          <a:p>
            <a:pPr marL="53975"/>
            <a:r>
              <a:rPr lang="en-US" altLang="en-US" sz="4000" b="1" dirty="0">
                <a:solidFill>
                  <a:schemeClr val="bg1"/>
                </a:solidFill>
              </a:rPr>
              <a:t>Sample of Category Averages</a:t>
            </a:r>
          </a:p>
        </p:txBody>
      </p:sp>
      <p:pic>
        <p:nvPicPr>
          <p:cNvPr id="154627" name="Picture 6">
            <a:extLst>
              <a:ext uri="{FF2B5EF4-FFF2-40B4-BE49-F238E27FC236}">
                <a16:creationId xmlns:a16="http://schemas.microsoft.com/office/drawing/2014/main" id="{5BD97680-3579-418E-872E-F95C208B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FBB34E-3C9D-4BB5-B75D-A17C0578AA71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63179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>
            <a:extLst>
              <a:ext uri="{FF2B5EF4-FFF2-40B4-BE49-F238E27FC236}">
                <a16:creationId xmlns:a16="http://schemas.microsoft.com/office/drawing/2014/main" id="{CDA2771F-EA28-4DA1-9420-34CFF6AAC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609600"/>
            <a:ext cx="8480425" cy="1066800"/>
          </a:xfrm>
        </p:spPr>
        <p:txBody>
          <a:bodyPr>
            <a:normAutofit fontScale="90000"/>
          </a:bodyPr>
          <a:lstStyle/>
          <a:p>
            <a:pPr marL="53975" algn="ctr"/>
            <a:r>
              <a:rPr lang="en-US" altLang="en-US" b="1" dirty="0">
                <a:solidFill>
                  <a:schemeClr val="bg1"/>
                </a:solidFill>
              </a:rPr>
              <a:t>Samples of Comparative Responses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to Individual Items</a:t>
            </a:r>
          </a:p>
        </p:txBody>
      </p:sp>
      <p:pic>
        <p:nvPicPr>
          <p:cNvPr id="156675" name="Picture 5">
            <a:extLst>
              <a:ext uri="{FF2B5EF4-FFF2-40B4-BE49-F238E27FC236}">
                <a16:creationId xmlns:a16="http://schemas.microsoft.com/office/drawing/2014/main" id="{0F469371-1483-48F4-9E8D-104A2D47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58" y="1863306"/>
            <a:ext cx="6141109" cy="42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E93BC4-6383-46BC-9316-4AB7B5D32917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2604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>
            <a:extLst>
              <a:ext uri="{FF2B5EF4-FFF2-40B4-BE49-F238E27FC236}">
                <a16:creationId xmlns:a16="http://schemas.microsoft.com/office/drawing/2014/main" id="{3A30FF8B-539B-477A-8CAD-2B3211426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609600"/>
            <a:ext cx="8480425" cy="1066800"/>
          </a:xfrm>
        </p:spPr>
        <p:txBody>
          <a:bodyPr>
            <a:normAutofit fontScale="90000"/>
          </a:bodyPr>
          <a:lstStyle/>
          <a:p>
            <a:pPr marL="53975" algn="ctr"/>
            <a:r>
              <a:rPr lang="en-US" altLang="en-US" b="1" dirty="0">
                <a:solidFill>
                  <a:schemeClr val="bg1"/>
                </a:solidFill>
              </a:rPr>
              <a:t>Samples of Comparative Responses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to Individual Items</a:t>
            </a:r>
          </a:p>
        </p:txBody>
      </p:sp>
      <p:pic>
        <p:nvPicPr>
          <p:cNvPr id="158723" name="Picture 6">
            <a:extLst>
              <a:ext uri="{FF2B5EF4-FFF2-40B4-BE49-F238E27FC236}">
                <a16:creationId xmlns:a16="http://schemas.microsoft.com/office/drawing/2014/main" id="{B5608070-C5C0-4B69-9E19-DF2F6979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36738"/>
            <a:ext cx="723900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F76F6E-643B-45C6-AB95-42DA434E5716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4596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AA7B1432-EB43-4EB0-BE10-0FA0FB9B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095555"/>
            <a:ext cx="8229600" cy="704850"/>
          </a:xfrm>
        </p:spPr>
        <p:txBody>
          <a:bodyPr/>
          <a:lstStyle/>
          <a:p>
            <a:pPr marL="53975"/>
            <a:r>
              <a:rPr lang="en-US" altLang="en-US" sz="4000" b="1" dirty="0">
                <a:solidFill>
                  <a:schemeClr val="bg1"/>
                </a:solidFill>
              </a:rPr>
              <a:t>Sample Open Ended Questions</a:t>
            </a:r>
          </a:p>
        </p:txBody>
      </p:sp>
      <p:sp>
        <p:nvSpPr>
          <p:cNvPr id="162818" name="Content Placeholder 2">
            <a:extLst>
              <a:ext uri="{FF2B5EF4-FFF2-40B4-BE49-F238E27FC236}">
                <a16:creationId xmlns:a16="http://schemas.microsoft.com/office/drawing/2014/main" id="{B9D25ECD-D5C2-4D86-A5F2-89185A50A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929" y="2057400"/>
            <a:ext cx="10161916" cy="2286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3200" dirty="0"/>
              <a:t>What initiatives/projects should the president focus on over the next year?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3200" dirty="0"/>
              <a:t>Assessment of performance goals for 2017-2018?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D74ED-BE34-4466-8D64-2CE9F4AF7F2B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95902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78741" y="637349"/>
            <a:ext cx="8229600" cy="7802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Discussion and Review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6816" y="1485900"/>
            <a:ext cx="1095375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US" b="1" dirty="0">
                <a:cs typeface="Arial" panose="020B0604020202020204" pitchFamily="34" charset="0"/>
              </a:rPr>
              <a:t>Board discussion</a:t>
            </a:r>
            <a:r>
              <a:rPr lang="en-US" dirty="0">
                <a:cs typeface="Arial" panose="020B0604020202020204" pitchFamily="34" charset="0"/>
              </a:rPr>
              <a:t>: Set goals, priorities, target dates, and the time frame for the next evaluation and self-assessment process.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endParaRPr lang="en-US" dirty="0">
              <a:cs typeface="Arial" panose="020B0604020202020204" pitchFamily="34" charset="0"/>
            </a:endParaRP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US" b="1" dirty="0">
                <a:cs typeface="Arial" panose="020B0604020202020204" pitchFamily="34" charset="0"/>
              </a:rPr>
              <a:t>After discussion</a:t>
            </a:r>
            <a:r>
              <a:rPr lang="en-US" dirty="0">
                <a:cs typeface="Arial" panose="020B0604020202020204" pitchFamily="34" charset="0"/>
              </a:rPr>
              <a:t>:  Board should present a formal and unified message to the president, and could include: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Compensation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Extension of contract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Resolution of performance and/or perception issues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Goals and priorities for next year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List of concerns &amp; needs improvements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Periodic review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Schedule for next evaluation</a:t>
            </a:r>
          </a:p>
          <a:p>
            <a:pPr marL="393192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3" name="Picture 4" descr="C:\Program Files\Microsoft Office\Clipart\standard\stddir1\BD0666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454" y="3677915"/>
            <a:ext cx="180181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9479F4-0660-44CE-842E-AE6B9C87C0D5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390650"/>
            <a:ext cx="7048500" cy="70408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President Contract</a:t>
            </a:r>
          </a:p>
        </p:txBody>
      </p:sp>
      <p:pic>
        <p:nvPicPr>
          <p:cNvPr id="6" name="Picture 5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DECA27B8-5A99-4F6E-B8F2-45F22D8F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827913"/>
            <a:ext cx="3810000" cy="2533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362200"/>
            <a:ext cx="8524875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Parameters and Expectations</a:t>
            </a:r>
          </a:p>
          <a:p>
            <a:pPr marL="0" indent="0">
              <a:buClrTx/>
              <a:buNone/>
            </a:pPr>
            <a:r>
              <a:rPr lang="en-US" sz="3200" dirty="0"/>
              <a:t>Review Terms</a:t>
            </a:r>
          </a:p>
          <a:p>
            <a:pPr marL="0" indent="0">
              <a:buNone/>
            </a:pPr>
            <a:r>
              <a:rPr lang="en-US" sz="3200" dirty="0"/>
              <a:t>Define contractual and legal requirements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6DEBF-ABDA-47E3-B104-9341D7AA1135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C8A2D-1620-4B99-9CBA-19F629BD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0715"/>
            <a:ext cx="8229600" cy="254476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Arial" panose="020B0604020202020204" pitchFamily="34" charset="0"/>
              </a:rPr>
              <a:t>Presidential 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92" y="2111561"/>
            <a:ext cx="3763567" cy="3143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01AE31-CE9D-4506-950F-63C0173365EC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55F747-DAA3-4CBB-B76C-262A666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  <a:effectLst/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3B461-323C-4912-BFFD-C3758266208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6ACA56-9AD4-4EE6-8F38-8C18968AC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655210-4EEB-44D9-B394-6FB4139BFC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9FB82-0437-4F12-ADD1-523A58785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56964"/>
            <a:ext cx="10905066" cy="37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05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0A7D-C573-4C18-879F-8CD1927C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599139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81983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C24B53B8-DFD4-4B86-B458-77E79CC537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ACCTletterheadheader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78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E8443E6-406A-4E9D-BBDF-18D82C7E570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51222" y="1621366"/>
            <a:ext cx="8534400" cy="3615267"/>
          </a:xfrm>
        </p:spPr>
        <p:txBody>
          <a:bodyPr rtlCol="0">
            <a:normAutofit/>
          </a:bodyPr>
          <a:lstStyle/>
          <a:p>
            <a:pPr marL="274320" indent="-274320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ACCT Retreats &amp; Board Services</a:t>
            </a:r>
            <a:endParaRPr lang="en-US" dirty="0">
              <a:solidFill>
                <a:schemeClr val="bg1"/>
              </a:solidFill>
            </a:endParaRPr>
          </a:p>
          <a:p>
            <a:pPr marL="274320" indent="-27432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at:</a:t>
            </a:r>
          </a:p>
          <a:p>
            <a:pPr marL="274320" indent="-27432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Narcisa Polonio</a:t>
            </a:r>
          </a:p>
          <a:p>
            <a:pPr marL="274320" indent="-27432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202▪276▪1983</a:t>
            </a:r>
          </a:p>
          <a:p>
            <a:pPr marL="274320" indent="-27432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Npolonio@acct.org</a:t>
            </a:r>
          </a:p>
          <a:p>
            <a:pPr marL="274320" indent="-27432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www.trustee-education.org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695" y="363906"/>
            <a:ext cx="3482346" cy="1507067"/>
          </a:xfrm>
        </p:spPr>
        <p:txBody>
          <a:bodyPr>
            <a:normAutofit/>
          </a:bodyPr>
          <a:lstStyle/>
          <a:p>
            <a:pPr marL="54864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4577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906" y="645574"/>
            <a:ext cx="10334445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Why do many boards find it difficult to conduct the president’s evaluation?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948906" y="2147977"/>
            <a:ext cx="9566694" cy="3648973"/>
          </a:xfrm>
        </p:spPr>
        <p:txBody>
          <a:bodyPr/>
          <a:lstStyle/>
          <a:p>
            <a:pPr lvl="1" eaLnBrk="1" hangingPunct="1">
              <a:buClr>
                <a:schemeClr val="accent6"/>
              </a:buClr>
            </a:pPr>
            <a:r>
              <a:rPr lang="en-US" sz="2400" dirty="0"/>
              <a:t>Not the typical subordinate-supervisor relationship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sz="2400" dirty="0"/>
              <a:t>Level of complexity of the relationship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sz="2400" dirty="0"/>
              <a:t>It is easy to avoid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sz="2400" dirty="0"/>
              <a:t>Other priorities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sz="2400" dirty="0"/>
              <a:t>Lack of agreement and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167406-89DC-4305-B371-D58AE6BAD445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68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7344" y="714585"/>
            <a:ext cx="7543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</a:rPr>
              <a:t>What Are The Rewards?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727344" y="2066026"/>
            <a:ext cx="8534400" cy="3615267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sz="3200" dirty="0"/>
              <a:t>Set goals and priorities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sz="3200" dirty="0"/>
              <a:t>Enhance knowledge of the institution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sz="3200" dirty="0"/>
              <a:t>Commitment to nurture and support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sz="3200" dirty="0"/>
              <a:t>Focus on expectations and outcomes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sz="3200" dirty="0"/>
              <a:t>Respect and improved communication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sz="3200" dirty="0"/>
              <a:t>Ownership and pride in the process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sz="3200" dirty="0"/>
              <a:t>Greater trust and respect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95EE6-690F-4E39-BA98-11C40E1EF109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5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97" y="4563873"/>
            <a:ext cx="3062778" cy="22941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37203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bg1"/>
                </a:solidFill>
                <a:cs typeface="Arial" panose="020B0604020202020204" pitchFamily="34" charset="0"/>
              </a:rPr>
              <a:t>Presidential Evaluation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8150" y="1638300"/>
            <a:ext cx="10972800" cy="397192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Evaluating the president is one of the central functions of the Board of Trustees. </a:t>
            </a:r>
          </a:p>
          <a:p>
            <a:pPr marL="109728" indent="0"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 mutually agreeable evaluation process creates a proactive forum where the leadership needs of the institution, and the new and emerging leadership role for the board and president, can be considered.</a:t>
            </a:r>
          </a:p>
          <a:p>
            <a:pPr marL="109728" indent="0">
              <a:buNone/>
            </a:pPr>
            <a:endParaRPr lang="en-US" sz="1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7BED3-E385-4F07-8B98-C63B9DEFF697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B8466-89F2-4CF1-939A-91E10417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457200"/>
            <a:ext cx="9477375" cy="17086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bg1"/>
                </a:solidFill>
              </a:rPr>
              <a:t>Presidential Evaluation</a:t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i="1" dirty="0">
                <a:solidFill>
                  <a:schemeClr val="bg1"/>
                </a:solidFill>
              </a:rPr>
              <a:t>Helping Boards and Presidents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75" y="2924176"/>
            <a:ext cx="10963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 and Build the Relationship.</a:t>
            </a:r>
          </a:p>
          <a:p>
            <a:pPr marL="3937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937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to know the expectation of all board members and the president.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FC6BD-126B-4570-B801-3F8CDE05B9B0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A3453D-93CC-4B86-BED5-D7B7558F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837" y="1638300"/>
            <a:ext cx="11196638" cy="4953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Should be a rewarding experience</a:t>
            </a:r>
          </a:p>
          <a:p>
            <a:pPr>
              <a:buClrTx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Provides an opportunity for the board to take stock of his or her contributions </a:t>
            </a:r>
          </a:p>
          <a:p>
            <a:pPr>
              <a:buClrTx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Establishes a learning agenda around emerging issues and needs </a:t>
            </a:r>
          </a:p>
          <a:p>
            <a:pPr>
              <a:buClrTx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Strengthens the board/president relationship  </a:t>
            </a:r>
          </a:p>
          <a:p>
            <a:pPr>
              <a:buClrTx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Clarifies expectations of the Board and President</a:t>
            </a:r>
          </a:p>
          <a:p>
            <a:pPr>
              <a:buClrTx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Fulfills contractual obligations</a:t>
            </a:r>
          </a:p>
          <a:p>
            <a:pPr>
              <a:buClrTx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Develops a positive climate for growth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666749"/>
            <a:ext cx="8229600" cy="6762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Presidential Evaluation…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0E78A-CEEE-43E1-A223-7D3F767CF587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A73F2-05A1-437F-A5DD-0FE21A92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81200" y="20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6DBF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2209800" y="5667375"/>
            <a:ext cx="1371600" cy="0"/>
          </a:xfrm>
          <a:prstGeom prst="line">
            <a:avLst/>
          </a:prstGeom>
          <a:noFill/>
          <a:ln w="3810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3608387" y="5667375"/>
            <a:ext cx="1447800" cy="0"/>
          </a:xfrm>
          <a:prstGeom prst="line">
            <a:avLst/>
          </a:prstGeom>
          <a:noFill/>
          <a:ln w="3810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5029200" y="5667375"/>
            <a:ext cx="1371600" cy="0"/>
          </a:xfrm>
          <a:prstGeom prst="line">
            <a:avLst/>
          </a:prstGeom>
          <a:noFill/>
          <a:ln w="3810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7696200" y="5667375"/>
            <a:ext cx="1981200" cy="0"/>
          </a:xfrm>
          <a:prstGeom prst="line">
            <a:avLst/>
          </a:prstGeom>
          <a:noFill/>
          <a:ln w="3810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209800" y="5899150"/>
            <a:ext cx="7467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Presidential evaluations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400800" y="5667375"/>
            <a:ext cx="1600200" cy="0"/>
          </a:xfrm>
          <a:prstGeom prst="line">
            <a:avLst/>
          </a:prstGeom>
          <a:noFill/>
          <a:ln w="3810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117726" y="4789487"/>
            <a:ext cx="138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evaluation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581401" y="4789487"/>
            <a:ext cx="150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 discussion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953000" y="4637087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Structured discussion w/ Chair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6553200" y="4789488"/>
            <a:ext cx="1441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Assessment instrument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8001000" y="4789488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Comprehensive approach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899627" y="1048131"/>
            <a:ext cx="7977673" cy="62788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Different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885265"/>
            <a:ext cx="10991850" cy="2743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  <a:buFontTx/>
              <a:buChar char="•"/>
            </a:pPr>
            <a:r>
              <a:rPr lang="en-US" sz="3300" dirty="0"/>
              <a:t>Instrument becomes basis for evaluation</a:t>
            </a:r>
          </a:p>
          <a:p>
            <a:pPr marL="342900" indent="-342900">
              <a:buClrTx/>
              <a:buFontTx/>
              <a:buChar char="•"/>
            </a:pPr>
            <a:r>
              <a:rPr lang="en-US" sz="3300" dirty="0"/>
              <a:t>Delegate to Chair of the Board or small group of trustees</a:t>
            </a:r>
          </a:p>
          <a:p>
            <a:pPr marL="342900" indent="-342900">
              <a:buClrTx/>
              <a:buFontTx/>
              <a:buChar char="•"/>
            </a:pPr>
            <a:r>
              <a:rPr lang="en-US" sz="3300" dirty="0"/>
              <a:t>Hire consultant to conduct interviews and report to Board</a:t>
            </a:r>
          </a:p>
          <a:p>
            <a:pPr marL="342900" indent="-342900">
              <a:buClrTx/>
              <a:buFontTx/>
              <a:buChar char="•"/>
            </a:pPr>
            <a:r>
              <a:rPr lang="en-US" sz="3300" dirty="0"/>
              <a:t>Review President’s self report</a:t>
            </a:r>
          </a:p>
          <a:p>
            <a:pPr marL="342900" indent="-342900">
              <a:buClrTx/>
              <a:buFontTx/>
              <a:buChar char="•"/>
            </a:pPr>
            <a:r>
              <a:rPr lang="en-US" sz="3300" dirty="0"/>
              <a:t>“Leave well enough alone”</a:t>
            </a: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A419FB-6938-4A38-874F-A76763EB9C87}"/>
              </a:ext>
            </a:extLst>
          </p:cNvPr>
          <p:cNvSpPr/>
          <p:nvPr/>
        </p:nvSpPr>
        <p:spPr>
          <a:xfrm>
            <a:off x="0" y="6611779"/>
            <a:ext cx="7408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©2017 Association of Community College Trustees. (ACCT) Not for distribution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14EFF-399E-44CB-A30E-E78D6B5C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1368</Words>
  <Application>Microsoft Office PowerPoint</Application>
  <PresentationFormat>Widescreen</PresentationFormat>
  <Paragraphs>255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Slice</vt:lpstr>
      <vt:lpstr>New York Community College Trustees</vt:lpstr>
      <vt:lpstr>PowerPoint Presentation</vt:lpstr>
      <vt:lpstr>Presidential Evaluation</vt:lpstr>
      <vt:lpstr>Why do many boards find it difficult to conduct the president’s evaluation?</vt:lpstr>
      <vt:lpstr>What Are The Rewards?</vt:lpstr>
      <vt:lpstr>Presidential Evaluation</vt:lpstr>
      <vt:lpstr>Presidential Evaluation Helping Boards and Presidents</vt:lpstr>
      <vt:lpstr>Presidential Evaluation…</vt:lpstr>
      <vt:lpstr>Different Approaches</vt:lpstr>
      <vt:lpstr>The Goal Should Be: Work as a Team</vt:lpstr>
      <vt:lpstr>Good to Great Team</vt:lpstr>
      <vt:lpstr>Questions</vt:lpstr>
      <vt:lpstr>PowerPoint Presentation</vt:lpstr>
      <vt:lpstr>What We Have Learned</vt:lpstr>
      <vt:lpstr>Checklist</vt:lpstr>
      <vt:lpstr>Examples of Assessment Categories</vt:lpstr>
      <vt:lpstr>Presidential Performance Assessment Instrument Input from All Trustees</vt:lpstr>
      <vt:lpstr>Sample Assessment Items</vt:lpstr>
      <vt:lpstr>Planning and Timeline</vt:lpstr>
      <vt:lpstr>Plan the Process</vt:lpstr>
      <vt:lpstr>PowerPoint Presentation</vt:lpstr>
      <vt:lpstr>Collect Input from All Trustees Presidential Performance Instrument</vt:lpstr>
      <vt:lpstr>PowerPoint Presentation</vt:lpstr>
      <vt:lpstr>Sample of Category Averages</vt:lpstr>
      <vt:lpstr>Samples of Comparative Responses to Individual Items</vt:lpstr>
      <vt:lpstr>Samples of Comparative Responses to Individual Items</vt:lpstr>
      <vt:lpstr>Sample Open Ended Questions</vt:lpstr>
      <vt:lpstr>Discussion and Review</vt:lpstr>
      <vt:lpstr>President Contract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ALLEN</dc:creator>
  <cp:lastModifiedBy>Mosher, Karen</cp:lastModifiedBy>
  <cp:revision>19</cp:revision>
  <dcterms:created xsi:type="dcterms:W3CDTF">2017-10-19T18:11:01Z</dcterms:created>
  <dcterms:modified xsi:type="dcterms:W3CDTF">2023-08-18T13:39:13Z</dcterms:modified>
</cp:coreProperties>
</file>